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91" r:id="rId3"/>
    <p:sldId id="292" r:id="rId4"/>
    <p:sldId id="293" r:id="rId5"/>
    <p:sldId id="294" r:id="rId6"/>
    <p:sldId id="295" r:id="rId7"/>
    <p:sldId id="310" r:id="rId8"/>
    <p:sldId id="275" r:id="rId9"/>
    <p:sldId id="282" r:id="rId10"/>
    <p:sldId id="296" r:id="rId11"/>
    <p:sldId id="300" r:id="rId12"/>
    <p:sldId id="299" r:id="rId13"/>
    <p:sldId id="298" r:id="rId14"/>
    <p:sldId id="301" r:id="rId15"/>
    <p:sldId id="297" r:id="rId16"/>
    <p:sldId id="274" r:id="rId17"/>
    <p:sldId id="283" r:id="rId18"/>
    <p:sldId id="273" r:id="rId19"/>
    <p:sldId id="278" r:id="rId20"/>
    <p:sldId id="279" r:id="rId21"/>
    <p:sldId id="280" r:id="rId22"/>
    <p:sldId id="305" r:id="rId23"/>
    <p:sldId id="290" r:id="rId24"/>
    <p:sldId id="276" r:id="rId25"/>
    <p:sldId id="269" r:id="rId26"/>
    <p:sldId id="312" r:id="rId27"/>
    <p:sldId id="311" r:id="rId28"/>
    <p:sldId id="303" r:id="rId29"/>
    <p:sldId id="304" r:id="rId30"/>
    <p:sldId id="302" r:id="rId31"/>
    <p:sldId id="307" r:id="rId32"/>
    <p:sldId id="30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lan Dobrijević" initials="MD" lastIdx="9" clrIdx="0">
    <p:extLst>
      <p:ext uri="{19B8F6BF-5375-455C-9EA6-DF929625EA0E}">
        <p15:presenceInfo xmlns:p15="http://schemas.microsoft.com/office/powerpoint/2012/main" userId="Milan Dobrijevi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544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272CF5-4160-4652-A576-6A75ECEA44D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Latn-RS"/>
        </a:p>
      </dgm:t>
    </dgm:pt>
    <dgm:pt modelId="{9B722A2C-59EB-4A2D-AB07-B2240837506E}">
      <dgm:prSet/>
      <dgm:spPr/>
      <dgm:t>
        <a:bodyPr/>
        <a:lstStyle/>
        <a:p>
          <a:r>
            <a:rPr lang="sr-Cyrl-RS" dirty="0"/>
            <a:t>НАЦРТ ЗАКОНА О ИЗМЕНАМА И ДОПУНАМА ЗАКОНА О ЈАВНОМ ИНФОРМИСАЊУ И МЕДИЈИМА</a:t>
          </a:r>
          <a:endParaRPr lang="sr-Latn-RS" dirty="0"/>
        </a:p>
      </dgm:t>
    </dgm:pt>
    <dgm:pt modelId="{8CB1EA7A-BB81-4208-A033-9BA54F7037A7}" type="parTrans" cxnId="{BC4A6E48-02F6-4D36-8450-720305C2D74F}">
      <dgm:prSet/>
      <dgm:spPr/>
      <dgm:t>
        <a:bodyPr/>
        <a:lstStyle/>
        <a:p>
          <a:endParaRPr lang="sr-Latn-RS"/>
        </a:p>
      </dgm:t>
    </dgm:pt>
    <dgm:pt modelId="{6EA31A71-AD96-4094-913D-26D3EAA45CE5}" type="sibTrans" cxnId="{BC4A6E48-02F6-4D36-8450-720305C2D74F}">
      <dgm:prSet/>
      <dgm:spPr/>
      <dgm:t>
        <a:bodyPr/>
        <a:lstStyle/>
        <a:p>
          <a:endParaRPr lang="sr-Latn-RS"/>
        </a:p>
      </dgm:t>
    </dgm:pt>
    <dgm:pt modelId="{F7C38DD3-7177-412A-AB8A-C8899DE26EE2}">
      <dgm:prSet/>
      <dgm:spPr/>
      <dgm:t>
        <a:bodyPr/>
        <a:lstStyle/>
        <a:p>
          <a:r>
            <a:rPr lang="sr-Cyrl-RS" dirty="0"/>
            <a:t>НАЦРТ ЗАКОНА О ИЗМЕНИ И ДОПУНИ ЗАКОНА О ЕЛЕКТРОНСКИМ МЕДИЈИМА</a:t>
          </a:r>
          <a:endParaRPr lang="sr-Latn-RS" dirty="0"/>
        </a:p>
      </dgm:t>
    </dgm:pt>
    <dgm:pt modelId="{72FAC9A1-2CCE-43EF-AA59-F81CF52A46C4}" type="parTrans" cxnId="{573D9032-E1D6-494C-8138-F092A1C86552}">
      <dgm:prSet/>
      <dgm:spPr/>
      <dgm:t>
        <a:bodyPr/>
        <a:lstStyle/>
        <a:p>
          <a:endParaRPr lang="sr-Latn-RS"/>
        </a:p>
      </dgm:t>
    </dgm:pt>
    <dgm:pt modelId="{BCD94F43-9091-48D5-8F6A-00BB94644530}" type="sibTrans" cxnId="{573D9032-E1D6-494C-8138-F092A1C86552}">
      <dgm:prSet/>
      <dgm:spPr/>
      <dgm:t>
        <a:bodyPr/>
        <a:lstStyle/>
        <a:p>
          <a:endParaRPr lang="sr-Latn-RS"/>
        </a:p>
      </dgm:t>
    </dgm:pt>
    <dgm:pt modelId="{846DDBED-AC35-4287-8842-F86255979B18}">
      <dgm:prSet/>
      <dgm:spPr/>
      <dgm:t>
        <a:bodyPr/>
        <a:lstStyle/>
        <a:p>
          <a:r>
            <a:rPr lang="sr-Cyrl-RS" dirty="0"/>
            <a:t>НАЦРТ ЗАКОНА О ЈАВНИМ МЕДИЈСКИМ СЕРВИСИМА</a:t>
          </a:r>
          <a:endParaRPr lang="sr-Latn-RS" dirty="0"/>
        </a:p>
      </dgm:t>
    </dgm:pt>
    <dgm:pt modelId="{3C1D347D-FD27-4329-B867-44A280F118B9}" type="parTrans" cxnId="{A0D17DED-62C6-4D86-AD1D-26D6F4674756}">
      <dgm:prSet/>
      <dgm:spPr/>
      <dgm:t>
        <a:bodyPr/>
        <a:lstStyle/>
        <a:p>
          <a:endParaRPr lang="sr-Latn-RS"/>
        </a:p>
      </dgm:t>
    </dgm:pt>
    <dgm:pt modelId="{B2BADA79-1023-4688-AEEA-ED0AC3047C94}" type="sibTrans" cxnId="{A0D17DED-62C6-4D86-AD1D-26D6F4674756}">
      <dgm:prSet/>
      <dgm:spPr/>
      <dgm:t>
        <a:bodyPr/>
        <a:lstStyle/>
        <a:p>
          <a:endParaRPr lang="sr-Latn-RS"/>
        </a:p>
      </dgm:t>
    </dgm:pt>
    <dgm:pt modelId="{C732C61A-A87B-43F0-BDD9-7E9AEE442912}" type="pres">
      <dgm:prSet presAssocID="{3A272CF5-4160-4652-A576-6A75ECEA44D0}" presName="linearFlow" presStyleCnt="0">
        <dgm:presLayoutVars>
          <dgm:dir/>
          <dgm:resizeHandles val="exact"/>
        </dgm:presLayoutVars>
      </dgm:prSet>
      <dgm:spPr/>
    </dgm:pt>
    <dgm:pt modelId="{C8495E31-F4E0-43E5-844B-E9BA6D78EDDD}" type="pres">
      <dgm:prSet presAssocID="{9B722A2C-59EB-4A2D-AB07-B2240837506E}" presName="composite" presStyleCnt="0"/>
      <dgm:spPr/>
    </dgm:pt>
    <dgm:pt modelId="{D425F270-D98C-4706-BF35-D292777C0CA8}" type="pres">
      <dgm:prSet presAssocID="{9B722A2C-59EB-4A2D-AB07-B2240837506E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5ECEEF2-E57C-4907-A0FA-A3D08D66F67A}" type="pres">
      <dgm:prSet presAssocID="{9B722A2C-59EB-4A2D-AB07-B2240837506E}" presName="txShp" presStyleLbl="node1" presStyleIdx="0" presStyleCnt="3">
        <dgm:presLayoutVars>
          <dgm:bulletEnabled val="1"/>
        </dgm:presLayoutVars>
      </dgm:prSet>
      <dgm:spPr/>
    </dgm:pt>
    <dgm:pt modelId="{E42E0F8B-E843-4347-A153-D49F151CA36B}" type="pres">
      <dgm:prSet presAssocID="{6EA31A71-AD96-4094-913D-26D3EAA45CE5}" presName="spacing" presStyleCnt="0"/>
      <dgm:spPr/>
    </dgm:pt>
    <dgm:pt modelId="{0B0891F1-610C-460D-B73A-3AEB5D4FC0E7}" type="pres">
      <dgm:prSet presAssocID="{F7C38DD3-7177-412A-AB8A-C8899DE26EE2}" presName="composite" presStyleCnt="0"/>
      <dgm:spPr/>
    </dgm:pt>
    <dgm:pt modelId="{71388E8C-E728-4C33-B875-CED19B829070}" type="pres">
      <dgm:prSet presAssocID="{F7C38DD3-7177-412A-AB8A-C8899DE26EE2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  <dgm:pt modelId="{93788B50-EA88-4253-99E0-DB4A497A97D5}" type="pres">
      <dgm:prSet presAssocID="{F7C38DD3-7177-412A-AB8A-C8899DE26EE2}" presName="txShp" presStyleLbl="node1" presStyleIdx="1" presStyleCnt="3">
        <dgm:presLayoutVars>
          <dgm:bulletEnabled val="1"/>
        </dgm:presLayoutVars>
      </dgm:prSet>
      <dgm:spPr/>
    </dgm:pt>
    <dgm:pt modelId="{CEB52EE8-C947-4BB9-AEC9-911B01AFA371}" type="pres">
      <dgm:prSet presAssocID="{BCD94F43-9091-48D5-8F6A-00BB94644530}" presName="spacing" presStyleCnt="0"/>
      <dgm:spPr/>
    </dgm:pt>
    <dgm:pt modelId="{59E548BE-5AD5-4F2D-BD8D-6C07D7BF8586}" type="pres">
      <dgm:prSet presAssocID="{846DDBED-AC35-4287-8842-F86255979B18}" presName="composite" presStyleCnt="0"/>
      <dgm:spPr/>
    </dgm:pt>
    <dgm:pt modelId="{7641916F-60BE-46D2-ACE3-1CC2828DDE6A}" type="pres">
      <dgm:prSet presAssocID="{846DDBED-AC35-4287-8842-F86255979B18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5DB90076-4A61-4725-B478-AC9DB537F8A0}" type="pres">
      <dgm:prSet presAssocID="{846DDBED-AC35-4287-8842-F86255979B18}" presName="txShp" presStyleLbl="node1" presStyleIdx="2" presStyleCnt="3">
        <dgm:presLayoutVars>
          <dgm:bulletEnabled val="1"/>
        </dgm:presLayoutVars>
      </dgm:prSet>
      <dgm:spPr/>
    </dgm:pt>
  </dgm:ptLst>
  <dgm:cxnLst>
    <dgm:cxn modelId="{0D7A4B13-BAC9-4FD0-8084-59E1CDAA2CAA}" type="presOf" srcId="{9B722A2C-59EB-4A2D-AB07-B2240837506E}" destId="{65ECEEF2-E57C-4907-A0FA-A3D08D66F67A}" srcOrd="0" destOrd="0" presId="urn:microsoft.com/office/officeart/2005/8/layout/vList3"/>
    <dgm:cxn modelId="{8770512B-295C-41AE-A322-8EF6A8C34404}" type="presOf" srcId="{846DDBED-AC35-4287-8842-F86255979B18}" destId="{5DB90076-4A61-4725-B478-AC9DB537F8A0}" srcOrd="0" destOrd="0" presId="urn:microsoft.com/office/officeart/2005/8/layout/vList3"/>
    <dgm:cxn modelId="{573D9032-E1D6-494C-8138-F092A1C86552}" srcId="{3A272CF5-4160-4652-A576-6A75ECEA44D0}" destId="{F7C38DD3-7177-412A-AB8A-C8899DE26EE2}" srcOrd="1" destOrd="0" parTransId="{72FAC9A1-2CCE-43EF-AA59-F81CF52A46C4}" sibTransId="{BCD94F43-9091-48D5-8F6A-00BB94644530}"/>
    <dgm:cxn modelId="{BC4A6E48-02F6-4D36-8450-720305C2D74F}" srcId="{3A272CF5-4160-4652-A576-6A75ECEA44D0}" destId="{9B722A2C-59EB-4A2D-AB07-B2240837506E}" srcOrd="0" destOrd="0" parTransId="{8CB1EA7A-BB81-4208-A033-9BA54F7037A7}" sibTransId="{6EA31A71-AD96-4094-913D-26D3EAA45CE5}"/>
    <dgm:cxn modelId="{8D5F167A-12D1-4A21-8496-3B1F65C2DAD9}" type="presOf" srcId="{3A272CF5-4160-4652-A576-6A75ECEA44D0}" destId="{C732C61A-A87B-43F0-BDD9-7E9AEE442912}" srcOrd="0" destOrd="0" presId="urn:microsoft.com/office/officeart/2005/8/layout/vList3"/>
    <dgm:cxn modelId="{A0D17DED-62C6-4D86-AD1D-26D6F4674756}" srcId="{3A272CF5-4160-4652-A576-6A75ECEA44D0}" destId="{846DDBED-AC35-4287-8842-F86255979B18}" srcOrd="2" destOrd="0" parTransId="{3C1D347D-FD27-4329-B867-44A280F118B9}" sibTransId="{B2BADA79-1023-4688-AEEA-ED0AC3047C94}"/>
    <dgm:cxn modelId="{64D40BFD-CE47-4BEF-8012-A3E193D164DA}" type="presOf" srcId="{F7C38DD3-7177-412A-AB8A-C8899DE26EE2}" destId="{93788B50-EA88-4253-99E0-DB4A497A97D5}" srcOrd="0" destOrd="0" presId="urn:microsoft.com/office/officeart/2005/8/layout/vList3"/>
    <dgm:cxn modelId="{AD31A329-7B12-4900-AC68-EA40E02A96CD}" type="presParOf" srcId="{C732C61A-A87B-43F0-BDD9-7E9AEE442912}" destId="{C8495E31-F4E0-43E5-844B-E9BA6D78EDDD}" srcOrd="0" destOrd="0" presId="urn:microsoft.com/office/officeart/2005/8/layout/vList3"/>
    <dgm:cxn modelId="{23D162BB-6FD4-47C2-A9B0-8F2F12655633}" type="presParOf" srcId="{C8495E31-F4E0-43E5-844B-E9BA6D78EDDD}" destId="{D425F270-D98C-4706-BF35-D292777C0CA8}" srcOrd="0" destOrd="0" presId="urn:microsoft.com/office/officeart/2005/8/layout/vList3"/>
    <dgm:cxn modelId="{98F21122-BB44-4766-9ED7-735B0C72FD26}" type="presParOf" srcId="{C8495E31-F4E0-43E5-844B-E9BA6D78EDDD}" destId="{65ECEEF2-E57C-4907-A0FA-A3D08D66F67A}" srcOrd="1" destOrd="0" presId="urn:microsoft.com/office/officeart/2005/8/layout/vList3"/>
    <dgm:cxn modelId="{8733DAF4-D574-4F89-9A36-74984AC17F3B}" type="presParOf" srcId="{C732C61A-A87B-43F0-BDD9-7E9AEE442912}" destId="{E42E0F8B-E843-4347-A153-D49F151CA36B}" srcOrd="1" destOrd="0" presId="urn:microsoft.com/office/officeart/2005/8/layout/vList3"/>
    <dgm:cxn modelId="{3659DC36-6E00-4514-A524-83B88D7C1407}" type="presParOf" srcId="{C732C61A-A87B-43F0-BDD9-7E9AEE442912}" destId="{0B0891F1-610C-460D-B73A-3AEB5D4FC0E7}" srcOrd="2" destOrd="0" presId="urn:microsoft.com/office/officeart/2005/8/layout/vList3"/>
    <dgm:cxn modelId="{52FEDA32-FFD7-47AF-9125-4FC76C534E8A}" type="presParOf" srcId="{0B0891F1-610C-460D-B73A-3AEB5D4FC0E7}" destId="{71388E8C-E728-4C33-B875-CED19B829070}" srcOrd="0" destOrd="0" presId="urn:microsoft.com/office/officeart/2005/8/layout/vList3"/>
    <dgm:cxn modelId="{FF5FA9E9-A0A4-474C-BFFE-D572036068F6}" type="presParOf" srcId="{0B0891F1-610C-460D-B73A-3AEB5D4FC0E7}" destId="{93788B50-EA88-4253-99E0-DB4A497A97D5}" srcOrd="1" destOrd="0" presId="urn:microsoft.com/office/officeart/2005/8/layout/vList3"/>
    <dgm:cxn modelId="{70F79664-5064-4B0A-8470-29276A20A86B}" type="presParOf" srcId="{C732C61A-A87B-43F0-BDD9-7E9AEE442912}" destId="{CEB52EE8-C947-4BB9-AEC9-911B01AFA371}" srcOrd="3" destOrd="0" presId="urn:microsoft.com/office/officeart/2005/8/layout/vList3"/>
    <dgm:cxn modelId="{13FEAF16-B317-45A9-BEC3-2D17289CF515}" type="presParOf" srcId="{C732C61A-A87B-43F0-BDD9-7E9AEE442912}" destId="{59E548BE-5AD5-4F2D-BD8D-6C07D7BF8586}" srcOrd="4" destOrd="0" presId="urn:microsoft.com/office/officeart/2005/8/layout/vList3"/>
    <dgm:cxn modelId="{06198AE0-3C25-4393-B76D-333482D130F2}" type="presParOf" srcId="{59E548BE-5AD5-4F2D-BD8D-6C07D7BF8586}" destId="{7641916F-60BE-46D2-ACE3-1CC2828DDE6A}" srcOrd="0" destOrd="0" presId="urn:microsoft.com/office/officeart/2005/8/layout/vList3"/>
    <dgm:cxn modelId="{374F248E-0322-450E-BD41-3117CE735FEA}" type="presParOf" srcId="{59E548BE-5AD5-4F2D-BD8D-6C07D7BF8586}" destId="{5DB90076-4A61-4725-B478-AC9DB537F8A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13DC75-D642-444F-B56F-AEF733BF46E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Latn-RS"/>
        </a:p>
      </dgm:t>
    </dgm:pt>
    <dgm:pt modelId="{781161F9-A4C9-45D9-AB38-5D482B8DF9E9}">
      <dgm:prSet custT="1"/>
      <dgm:spPr/>
      <dgm:t>
        <a:bodyPr/>
        <a:lstStyle/>
        <a:p>
          <a:pPr algn="just"/>
          <a:r>
            <a:rPr lang="ru-RU" sz="2000" dirty="0"/>
            <a:t>Повезано више од 3.800 школских објеката у Републици Србији.</a:t>
          </a:r>
        </a:p>
        <a:p>
          <a:pPr algn="just"/>
          <a:r>
            <a:rPr lang="ru-RU" sz="2000" dirty="0"/>
            <a:t>Изграђена бежична локална рачунарска мрежа у 1.843 школских објеката са око 35.000 наставних просторија у којима се школује више од 730.000 ђака и ради преко 100.000 њихових наставника.</a:t>
          </a:r>
          <a:endParaRPr lang="sr-Cyrl-RS" sz="2000" dirty="0"/>
        </a:p>
      </dgm:t>
    </dgm:pt>
    <dgm:pt modelId="{11F2BB64-60B2-44D3-9820-DF1984696346}" type="parTrans" cxnId="{847C9B1E-F1E6-4A13-B838-56EFC784A4BF}">
      <dgm:prSet/>
      <dgm:spPr/>
      <dgm:t>
        <a:bodyPr/>
        <a:lstStyle/>
        <a:p>
          <a:endParaRPr lang="sr-Latn-RS"/>
        </a:p>
      </dgm:t>
    </dgm:pt>
    <dgm:pt modelId="{FAD7C78D-B546-4E3A-8659-81825FFD4056}" type="sibTrans" cxnId="{847C9B1E-F1E6-4A13-B838-56EFC784A4BF}">
      <dgm:prSet/>
      <dgm:spPr/>
      <dgm:t>
        <a:bodyPr/>
        <a:lstStyle/>
        <a:p>
          <a:endParaRPr lang="sr-Latn-RS"/>
        </a:p>
      </dgm:t>
    </dgm:pt>
    <dgm:pt modelId="{3463064B-A800-45CB-AD79-1821119F7B3F}">
      <dgm:prSet custT="1"/>
      <dgm:spPr/>
      <dgm:t>
        <a:bodyPr/>
        <a:lstStyle/>
        <a:p>
          <a:pPr algn="just"/>
          <a:r>
            <a:rPr lang="ru-RU" sz="2000" dirty="0"/>
            <a:t>Обезбеђена средства за одржавање техничке подршке и наставак услуге повезивања школских објеката и даље унапређења квалитета везе, пре свега у циљу повећања броја школа са најбржом оптичком везом.</a:t>
          </a:r>
          <a:endParaRPr lang="sr-Latn-RS" sz="2000" dirty="0"/>
        </a:p>
      </dgm:t>
    </dgm:pt>
    <dgm:pt modelId="{6DF1D362-FC11-4D5A-ACB4-7D330B0FAE0F}" type="parTrans" cxnId="{E2B7C815-3F30-4E86-BE23-0024F69262C4}">
      <dgm:prSet/>
      <dgm:spPr/>
      <dgm:t>
        <a:bodyPr/>
        <a:lstStyle/>
        <a:p>
          <a:endParaRPr lang="sr-Latn-RS"/>
        </a:p>
      </dgm:t>
    </dgm:pt>
    <dgm:pt modelId="{DA562A12-EEFC-431C-ACFA-83F8281A8677}" type="sibTrans" cxnId="{E2B7C815-3F30-4E86-BE23-0024F69262C4}">
      <dgm:prSet/>
      <dgm:spPr/>
      <dgm:t>
        <a:bodyPr/>
        <a:lstStyle/>
        <a:p>
          <a:endParaRPr lang="sr-Latn-RS"/>
        </a:p>
      </dgm:t>
    </dgm:pt>
    <dgm:pt modelId="{382FE4F7-B5DE-4860-A1FA-359666805F16}" type="pres">
      <dgm:prSet presAssocID="{A613DC75-D642-444F-B56F-AEF733BF46E5}" presName="linear" presStyleCnt="0">
        <dgm:presLayoutVars>
          <dgm:animLvl val="lvl"/>
          <dgm:resizeHandles val="exact"/>
        </dgm:presLayoutVars>
      </dgm:prSet>
      <dgm:spPr/>
    </dgm:pt>
    <dgm:pt modelId="{64F65C71-275B-4580-A35B-096466AB7B1A}" type="pres">
      <dgm:prSet presAssocID="{781161F9-A4C9-45D9-AB38-5D482B8DF9E9}" presName="parentText" presStyleLbl="node1" presStyleIdx="0" presStyleCnt="2" custScaleY="109354">
        <dgm:presLayoutVars>
          <dgm:chMax val="0"/>
          <dgm:bulletEnabled val="1"/>
        </dgm:presLayoutVars>
      </dgm:prSet>
      <dgm:spPr/>
    </dgm:pt>
    <dgm:pt modelId="{CF8F9095-B747-4576-BF87-DFCD9840CD68}" type="pres">
      <dgm:prSet presAssocID="{FAD7C78D-B546-4E3A-8659-81825FFD4056}" presName="spacer" presStyleCnt="0"/>
      <dgm:spPr/>
    </dgm:pt>
    <dgm:pt modelId="{5663F171-EDAB-41CF-B95E-88F7D7EE975A}" type="pres">
      <dgm:prSet presAssocID="{3463064B-A800-45CB-AD79-1821119F7B3F}" presName="parentText" presStyleLbl="node1" presStyleIdx="1" presStyleCnt="2" custScaleY="96809">
        <dgm:presLayoutVars>
          <dgm:chMax val="0"/>
          <dgm:bulletEnabled val="1"/>
        </dgm:presLayoutVars>
      </dgm:prSet>
      <dgm:spPr/>
    </dgm:pt>
  </dgm:ptLst>
  <dgm:cxnLst>
    <dgm:cxn modelId="{E2B7C815-3F30-4E86-BE23-0024F69262C4}" srcId="{A613DC75-D642-444F-B56F-AEF733BF46E5}" destId="{3463064B-A800-45CB-AD79-1821119F7B3F}" srcOrd="1" destOrd="0" parTransId="{6DF1D362-FC11-4D5A-ACB4-7D330B0FAE0F}" sibTransId="{DA562A12-EEFC-431C-ACFA-83F8281A8677}"/>
    <dgm:cxn modelId="{847C9B1E-F1E6-4A13-B838-56EFC784A4BF}" srcId="{A613DC75-D642-444F-B56F-AEF733BF46E5}" destId="{781161F9-A4C9-45D9-AB38-5D482B8DF9E9}" srcOrd="0" destOrd="0" parTransId="{11F2BB64-60B2-44D3-9820-DF1984696346}" sibTransId="{FAD7C78D-B546-4E3A-8659-81825FFD4056}"/>
    <dgm:cxn modelId="{3FD2AC2E-2D81-4125-9D44-24CE8B876105}" type="presOf" srcId="{3463064B-A800-45CB-AD79-1821119F7B3F}" destId="{5663F171-EDAB-41CF-B95E-88F7D7EE975A}" srcOrd="0" destOrd="0" presId="urn:microsoft.com/office/officeart/2005/8/layout/vList2"/>
    <dgm:cxn modelId="{E156666B-84BE-45B4-9713-0D491BAA340B}" type="presOf" srcId="{A613DC75-D642-444F-B56F-AEF733BF46E5}" destId="{382FE4F7-B5DE-4860-A1FA-359666805F16}" srcOrd="0" destOrd="0" presId="urn:microsoft.com/office/officeart/2005/8/layout/vList2"/>
    <dgm:cxn modelId="{EA5E62C3-C89A-485C-A7C0-D658354B1A9E}" type="presOf" srcId="{781161F9-A4C9-45D9-AB38-5D482B8DF9E9}" destId="{64F65C71-275B-4580-A35B-096466AB7B1A}" srcOrd="0" destOrd="0" presId="urn:microsoft.com/office/officeart/2005/8/layout/vList2"/>
    <dgm:cxn modelId="{570A1B81-64C4-4777-B157-550BDFB88BFF}" type="presParOf" srcId="{382FE4F7-B5DE-4860-A1FA-359666805F16}" destId="{64F65C71-275B-4580-A35B-096466AB7B1A}" srcOrd="0" destOrd="0" presId="urn:microsoft.com/office/officeart/2005/8/layout/vList2"/>
    <dgm:cxn modelId="{08202512-B454-498D-BCEF-98FD67168CC6}" type="presParOf" srcId="{382FE4F7-B5DE-4860-A1FA-359666805F16}" destId="{CF8F9095-B747-4576-BF87-DFCD9840CD68}" srcOrd="1" destOrd="0" presId="urn:microsoft.com/office/officeart/2005/8/layout/vList2"/>
    <dgm:cxn modelId="{B7CD9723-03DE-4343-ACA6-BF71A59180C0}" type="presParOf" srcId="{382FE4F7-B5DE-4860-A1FA-359666805F16}" destId="{5663F171-EDAB-41CF-B95E-88F7D7EE975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ECEEF2-E57C-4907-A0FA-A3D08D66F67A}">
      <dsp:nvSpPr>
        <dsp:cNvPr id="0" name=""/>
        <dsp:cNvSpPr/>
      </dsp:nvSpPr>
      <dsp:spPr>
        <a:xfrm rot="10800000">
          <a:off x="1652992" y="1337"/>
          <a:ext cx="5473531" cy="10972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871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200" kern="1200" dirty="0"/>
            <a:t>НАЦРТ ЗАКОНА О ИЗМЕНАМА И ДОПУНАМА ЗАКОНА О ЈАВНОМ ИНФОРМИСАЊУ И МЕДИЈИМА</a:t>
          </a:r>
          <a:endParaRPr lang="sr-Latn-RS" sz="2200" kern="1200" dirty="0"/>
        </a:p>
      </dsp:txBody>
      <dsp:txXfrm rot="10800000">
        <a:off x="1927312" y="1337"/>
        <a:ext cx="5199211" cy="1097282"/>
      </dsp:txXfrm>
    </dsp:sp>
    <dsp:sp modelId="{D425F270-D98C-4706-BF35-D292777C0CA8}">
      <dsp:nvSpPr>
        <dsp:cNvPr id="0" name=""/>
        <dsp:cNvSpPr/>
      </dsp:nvSpPr>
      <dsp:spPr>
        <a:xfrm>
          <a:off x="1104350" y="1337"/>
          <a:ext cx="1097282" cy="109728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788B50-EA88-4253-99E0-DB4A497A97D5}">
      <dsp:nvSpPr>
        <dsp:cNvPr id="0" name=""/>
        <dsp:cNvSpPr/>
      </dsp:nvSpPr>
      <dsp:spPr>
        <a:xfrm rot="10800000">
          <a:off x="1652992" y="1426167"/>
          <a:ext cx="5473531" cy="10972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871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200" kern="1200" dirty="0"/>
            <a:t>НАЦРТ ЗАКОНА О ИЗМЕНИ И ДОПУНИ ЗАКОНА О ЕЛЕКТРОНСКИМ МЕДИЈИМА</a:t>
          </a:r>
          <a:endParaRPr lang="sr-Latn-RS" sz="2200" kern="1200" dirty="0"/>
        </a:p>
      </dsp:txBody>
      <dsp:txXfrm rot="10800000">
        <a:off x="1927312" y="1426167"/>
        <a:ext cx="5199211" cy="1097282"/>
      </dsp:txXfrm>
    </dsp:sp>
    <dsp:sp modelId="{71388E8C-E728-4C33-B875-CED19B829070}">
      <dsp:nvSpPr>
        <dsp:cNvPr id="0" name=""/>
        <dsp:cNvSpPr/>
      </dsp:nvSpPr>
      <dsp:spPr>
        <a:xfrm>
          <a:off x="1104350" y="1426167"/>
          <a:ext cx="1097282" cy="109728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90076-4A61-4725-B478-AC9DB537F8A0}">
      <dsp:nvSpPr>
        <dsp:cNvPr id="0" name=""/>
        <dsp:cNvSpPr/>
      </dsp:nvSpPr>
      <dsp:spPr>
        <a:xfrm rot="10800000">
          <a:off x="1652992" y="2850996"/>
          <a:ext cx="5473531" cy="10972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871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200" kern="1200" dirty="0"/>
            <a:t>НАЦРТ ЗАКОНА О ЈАВНИМ МЕДИЈСКИМ СЕРВИСИМА</a:t>
          </a:r>
          <a:endParaRPr lang="sr-Latn-RS" sz="2200" kern="1200" dirty="0"/>
        </a:p>
      </dsp:txBody>
      <dsp:txXfrm rot="10800000">
        <a:off x="1927312" y="2850996"/>
        <a:ext cx="5199211" cy="1097282"/>
      </dsp:txXfrm>
    </dsp:sp>
    <dsp:sp modelId="{7641916F-60BE-46D2-ACE3-1CC2828DDE6A}">
      <dsp:nvSpPr>
        <dsp:cNvPr id="0" name=""/>
        <dsp:cNvSpPr/>
      </dsp:nvSpPr>
      <dsp:spPr>
        <a:xfrm>
          <a:off x="1104350" y="2850996"/>
          <a:ext cx="1097282" cy="109728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F65C71-275B-4580-A35B-096466AB7B1A}">
      <dsp:nvSpPr>
        <dsp:cNvPr id="0" name=""/>
        <dsp:cNvSpPr/>
      </dsp:nvSpPr>
      <dsp:spPr>
        <a:xfrm>
          <a:off x="0" y="757360"/>
          <a:ext cx="7886700" cy="17048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Повезано више од 3.800 школских објеката у Републици Србији.</a:t>
          </a:r>
        </a:p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Изграђена бежична локална рачунарска мрежа у 1.843 школских објеката са око 35.000 наставних просторија у којима се школује више од 730.000 ђака и ради преко 100.000 њихових наставника.</a:t>
          </a:r>
          <a:endParaRPr lang="sr-Cyrl-RS" sz="2000" kern="1200" dirty="0"/>
        </a:p>
      </dsp:txBody>
      <dsp:txXfrm>
        <a:off x="83224" y="840584"/>
        <a:ext cx="7720252" cy="1538408"/>
      </dsp:txXfrm>
    </dsp:sp>
    <dsp:sp modelId="{5663F171-EDAB-41CF-B95E-88F7D7EE975A}">
      <dsp:nvSpPr>
        <dsp:cNvPr id="0" name=""/>
        <dsp:cNvSpPr/>
      </dsp:nvSpPr>
      <dsp:spPr>
        <a:xfrm>
          <a:off x="0" y="2649416"/>
          <a:ext cx="7886700" cy="15092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Обезбеђена средства за одржавање техничке подршке и наставак услуге повезивања школских објеката и даље унапређења квалитета везе, пре свега у циљу повећања броја школа са најбржом оптичком везом.</a:t>
          </a:r>
          <a:endParaRPr lang="sr-Latn-RS" sz="2000" kern="1200" dirty="0"/>
        </a:p>
      </dsp:txBody>
      <dsp:txXfrm>
        <a:off x="73677" y="2723093"/>
        <a:ext cx="7739346" cy="13619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85B3F2-1DA2-4C39-94B5-923446171E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EFA8C3-E3A3-40E6-9C4C-CD6CFE7FAF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DB9E3-BDDF-4ACF-BEF4-BF205B5968BF}" type="datetimeFigureOut">
              <a:rPr lang="sr-Cyrl-RS" smtClean="0"/>
              <a:t>30.12.2024.</a:t>
            </a:fld>
            <a:endParaRPr lang="sr-Cyrl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5A6F91-F457-4947-880A-0B44182843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7F8D6-C712-4404-BB67-F319B0A6FA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FA5DE-1D7E-413E-BD4D-E0BF11DB9C54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925635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6CE4-299F-4B01-996B-E730A1BA502F}" type="datetimeFigureOut">
              <a:rPr lang="sr-Cyrl-RS" smtClean="0"/>
              <a:t>30.12.2024.</a:t>
            </a:fld>
            <a:endParaRPr lang="sr-Cyrl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Cyrl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DE81E-A482-4319-B744-3BE96F9ADF35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450557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53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4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6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9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5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7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40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4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4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39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67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3C8BA-60A0-4101-A6F5-ECF6667A85C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2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7" y="416717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9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НАША 2024.</a:t>
            </a:r>
            <a:r>
              <a:rPr lang="en-US" sz="49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sr-Cyrl-RS" sz="49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ГОДИНА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4801CB-6078-415A-94D2-A87ED9B61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76" y="1381219"/>
            <a:ext cx="6387325" cy="350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2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0671E-276C-45C1-8810-067743A46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039" y="1193972"/>
            <a:ext cx="8375549" cy="4597227"/>
          </a:xfrm>
        </p:spPr>
        <p:txBody>
          <a:bodyPr>
            <a:normAutofit/>
          </a:bodyPr>
          <a:lstStyle/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AD7A3B-EDBC-409C-B24E-DBD9126CA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21C7F4-BFE5-4008-A5D0-CCC8F48C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4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19FD1F-6ED7-DB57-D304-992927089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753EB6-5CB0-D71B-EEAF-E577C5AF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1652"/>
          </a:xfrm>
        </p:spPr>
        <p:txBody>
          <a:bodyPr>
            <a:normAutofit/>
          </a:bodyPr>
          <a:lstStyle/>
          <a:p>
            <a:pPr algn="ctr"/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75EAD-3449-435D-4048-32A455797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039" y="1193972"/>
            <a:ext cx="8375549" cy="4597227"/>
          </a:xfrm>
        </p:spPr>
        <p:txBody>
          <a:bodyPr>
            <a:normAutofit/>
          </a:bodyPr>
          <a:lstStyle/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872AD8-64DD-4C92-96DE-655E51F0D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68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A291A3-215E-BB24-D094-32EB1D7AF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C0205F-7C8E-49CA-8773-DDC04E4E3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" y="-128016"/>
            <a:ext cx="9180576" cy="698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18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42ECA1-0FF2-5ECD-D108-17C6BEB0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81FDFE-300E-BE51-774A-914B55C7C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165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n-lt"/>
              </a:rPr>
              <a:t>ПОДРШКА МАЛИМ И СРЕДЊИМ ПРЕДУЗЕЋИМА</a:t>
            </a:r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B57E6B-C82C-4783-BD57-7E9FA663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07" y="457639"/>
            <a:ext cx="8348655" cy="4597227"/>
          </a:xfrm>
        </p:spPr>
        <p:txBody>
          <a:bodyPr>
            <a:normAutofit/>
          </a:bodyPr>
          <a:lstStyle/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sr-Cyrl-RS" sz="1900" dirty="0">
                <a:solidFill>
                  <a:prstClr val="white"/>
                </a:solidFill>
                <a:latin typeface="Calibri" panose="020F0502020204030204"/>
              </a:rPr>
              <a:t>По први пут Министарство информисања и телекомуникација, у сарадњи са Фондом за развој Републике Србије, обезбедило је у буџету за 2025. годину средства за пружање подршке за покретање програма подстицаја за мала и средња српска ИТ предузећа (30% бесповратна средства и 70% најповољнији кредити)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EA865-8EF1-4BB6-B740-4B9E12885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8" y="2598822"/>
            <a:ext cx="8274689" cy="37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51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42ECA1-0FF2-5ECD-D108-17C6BEB0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B57E6B-C82C-4783-BD57-7E9FA663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672" y="302191"/>
            <a:ext cx="8348655" cy="4597227"/>
          </a:xfrm>
        </p:spPr>
        <p:txBody>
          <a:bodyPr>
            <a:normAutofit/>
          </a:bodyPr>
          <a:lstStyle/>
          <a:p>
            <a:pPr marL="0" indent="0" algn="ctr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sr-Cyrl-RS" sz="2400" dirty="0">
                <a:solidFill>
                  <a:prstClr val="white"/>
                </a:solidFill>
                <a:latin typeface="Calibri" panose="020F0502020204030204"/>
              </a:rPr>
              <a:t>ПОДРШКА ДАРОВИТИМ УЧЕНИЦИМА И СТУДЕНТИМА У ОБЛАСТИ ИНФОРМАТИКЕ</a:t>
            </a: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sr-Cyrl-RS" sz="1900" dirty="0">
                <a:solidFill>
                  <a:prstClr val="white"/>
                </a:solidFill>
                <a:latin typeface="Calibri" panose="020F0502020204030204"/>
              </a:rPr>
              <a:t>Министарство информисања и телекомуникација обезбедило је у буџету за 2025. годину средства за пружање подршке ученицима и студентима даровитим за област информатике. 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sr-Cyrl-RS" sz="1900" dirty="0">
                <a:solidFill>
                  <a:prstClr val="white"/>
                </a:solidFill>
                <a:latin typeface="Calibri" panose="020F0502020204030204"/>
              </a:rPr>
              <a:t>Подршка подразумева измиривање свих трошкова учешћа на припремама и међународним такмичењима у области информатике.</a:t>
            </a: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E807A2-4ACF-4433-B8EF-324230546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3" y="3362719"/>
            <a:ext cx="4407407" cy="24681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DC46F8-B336-4FC8-BB95-AEE865A6B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5" y="3346094"/>
            <a:ext cx="4051453" cy="252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80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1652"/>
          </a:xfrm>
        </p:spPr>
        <p:txBody>
          <a:bodyPr>
            <a:normAutofit/>
          </a:bodyPr>
          <a:lstStyle/>
          <a:p>
            <a:pPr algn="ctr"/>
            <a:r>
              <a:rPr lang="sr-Cyrl-RS" sz="2800" dirty="0">
                <a:solidFill>
                  <a:schemeClr val="bg1"/>
                </a:solidFill>
                <a:latin typeface="+mn-lt"/>
              </a:rPr>
              <a:t>ИТ ДИПЛОМАТИЈА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538CBB-D607-47E7-8672-CB6071B5B25C}"/>
              </a:ext>
            </a:extLst>
          </p:cNvPr>
          <p:cNvGrpSpPr/>
          <p:nvPr/>
        </p:nvGrpSpPr>
        <p:grpSpPr>
          <a:xfrm>
            <a:off x="356135" y="1381113"/>
            <a:ext cx="8527983" cy="4318756"/>
            <a:chOff x="356135" y="1381113"/>
            <a:chExt cx="8527983" cy="431875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4C94D51-A7C7-4D65-99DB-7BA5777CC95C}"/>
                </a:ext>
              </a:extLst>
            </p:cNvPr>
            <p:cNvSpPr/>
            <p:nvPr/>
          </p:nvSpPr>
          <p:spPr>
            <a:xfrm>
              <a:off x="356135" y="1381113"/>
              <a:ext cx="8527983" cy="1881197"/>
            </a:xfrm>
            <a:custGeom>
              <a:avLst/>
              <a:gdLst>
                <a:gd name="connsiteX0" fmla="*/ 0 w 8527983"/>
                <a:gd name="connsiteY0" fmla="*/ 0 h 1881197"/>
                <a:gd name="connsiteX1" fmla="*/ 8527983 w 8527983"/>
                <a:gd name="connsiteY1" fmla="*/ 0 h 1881197"/>
                <a:gd name="connsiteX2" fmla="*/ 8527983 w 8527983"/>
                <a:gd name="connsiteY2" fmla="*/ 1881197 h 1881197"/>
                <a:gd name="connsiteX3" fmla="*/ 0 w 8527983"/>
                <a:gd name="connsiteY3" fmla="*/ 1881197 h 1881197"/>
                <a:gd name="connsiteX4" fmla="*/ 0 w 8527983"/>
                <a:gd name="connsiteY4" fmla="*/ 0 h 188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27983" h="1881197">
                  <a:moveTo>
                    <a:pt x="0" y="0"/>
                  </a:moveTo>
                  <a:lnTo>
                    <a:pt x="8527983" y="0"/>
                  </a:lnTo>
                  <a:lnTo>
                    <a:pt x="8527983" y="1881197"/>
                  </a:lnTo>
                  <a:lnTo>
                    <a:pt x="0" y="188119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kern="1200" dirty="0"/>
                <a:t>Потписано је 8 меморандума о разумевању са 6 држава</a:t>
              </a:r>
              <a:r>
                <a:rPr lang="en-US" sz="2400" kern="1200" dirty="0"/>
                <a:t> (</a:t>
              </a:r>
              <a:r>
                <a:rPr lang="sr-Cyrl-RS" sz="2400" kern="1200" dirty="0"/>
                <a:t>Кина, </a:t>
              </a:r>
              <a:r>
                <a:rPr lang="ru-RU" sz="2400" kern="1200" dirty="0"/>
                <a:t>Турска, Есватини, Египат, Казахстан, УАЕ</a:t>
              </a:r>
              <a:r>
                <a:rPr lang="en-US" sz="2400" kern="1200" dirty="0"/>
                <a:t>)</a:t>
              </a:r>
              <a:r>
                <a:rPr lang="ru-RU" sz="2400" kern="1200" dirty="0"/>
                <a:t> и компанијом „Toshiba Europe Limited“. Додатно, потписан је и споразум са НР Кином о радио-телевизијској и интернет аудио-визуелној сарадњи, </a:t>
              </a:r>
              <a:endParaRPr lang="sr-Latn-RS" sz="2400" kern="12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6919A14-9933-4F18-8716-EBA8CAB07F21}"/>
                </a:ext>
              </a:extLst>
            </p:cNvPr>
            <p:cNvSpPr/>
            <p:nvPr/>
          </p:nvSpPr>
          <p:spPr>
            <a:xfrm>
              <a:off x="356135" y="3262310"/>
              <a:ext cx="8527983" cy="2437559"/>
            </a:xfrm>
            <a:custGeom>
              <a:avLst/>
              <a:gdLst>
                <a:gd name="connsiteX0" fmla="*/ 0 w 8527983"/>
                <a:gd name="connsiteY0" fmla="*/ 0 h 2437559"/>
                <a:gd name="connsiteX1" fmla="*/ 8527983 w 8527983"/>
                <a:gd name="connsiteY1" fmla="*/ 0 h 2437559"/>
                <a:gd name="connsiteX2" fmla="*/ 8527983 w 8527983"/>
                <a:gd name="connsiteY2" fmla="*/ 2437559 h 2437559"/>
                <a:gd name="connsiteX3" fmla="*/ 0 w 8527983"/>
                <a:gd name="connsiteY3" fmla="*/ 2437559 h 2437559"/>
                <a:gd name="connsiteX4" fmla="*/ 0 w 8527983"/>
                <a:gd name="connsiteY4" fmla="*/ 0 h 243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27983" h="2437559">
                  <a:moveTo>
                    <a:pt x="0" y="0"/>
                  </a:moveTo>
                  <a:lnTo>
                    <a:pt x="8527983" y="0"/>
                  </a:lnTo>
                  <a:lnTo>
                    <a:pt x="8527983" y="2437559"/>
                  </a:lnTo>
                  <a:lnTo>
                    <a:pt x="0" y="24375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anchor="t" anchorCtr="0">
              <a:noAutofit/>
            </a:bodyPr>
            <a:lstStyle/>
            <a:p>
              <a:pPr marL="228600" lvl="1" indent="-22860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400" kern="1200" dirty="0"/>
                <a:t>Усаглашено је још 4 меморандума о разумевању са </a:t>
              </a:r>
              <a:r>
                <a:rPr lang="sr-Cyrl-RS" sz="2400" kern="1200" dirty="0"/>
                <a:t>Израелом, Мароком, Алжиром и Тунисом,</a:t>
              </a:r>
              <a:endParaRPr lang="sr-Latn-RS" sz="2400" kern="1200" dirty="0"/>
            </a:p>
            <a:p>
              <a:pPr marL="228600" lvl="1" indent="-22860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sr-Cyrl-RS" sz="2400" kern="1200" dirty="0"/>
                <a:t>У</a:t>
              </a:r>
              <a:r>
                <a:rPr lang="ru-RU" sz="2400" kern="1200" dirty="0"/>
                <a:t> поступку усаглашавања </a:t>
              </a:r>
              <a:r>
                <a:rPr lang="sr-Cyrl-RS" sz="2400" dirty="0"/>
                <a:t>је</a:t>
              </a:r>
              <a:r>
                <a:rPr lang="ru-RU" sz="2400" kern="1200" dirty="0"/>
                <a:t> још 22 меморандума са 16 држава</a:t>
              </a:r>
              <a:r>
                <a:rPr lang="en-US" sz="2400" kern="1200" dirty="0"/>
                <a:t> (</a:t>
              </a:r>
              <a:r>
                <a:rPr lang="sr-Cyrl-RS" sz="2400" kern="1200" dirty="0"/>
                <a:t>УК, Кипар, Румунија, Француска, Шпанија, Индија, Уганда, Азербејџан, Либија, Индонезија, Кувајт, Бугарска, Екваторијална Гвинеја, Ангола, Грчка, Либан</a:t>
              </a:r>
              <a:r>
                <a:rPr lang="en-US" sz="2400" kern="1200" dirty="0"/>
                <a:t>)</a:t>
              </a:r>
              <a:r>
                <a:rPr lang="ru-RU" sz="2400" kern="1200" dirty="0"/>
                <a:t>.</a:t>
              </a:r>
              <a:endParaRPr lang="sr-Latn-RS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22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r-Cyrl-RS" sz="23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УСПОСТАВЉЕН СИСТЕМ ЗА ХИТНО ОБАВЕШТАВАЊЕ ЈАВНОСТИ ЗА СЛУЧАЈ НЕПОГОДА, НЕСРЕЋА И ДРУГИХ ВАНРЕДНИХ СИТУАЦИЈА СА МОГУЋНОШЋУ ТЕРИТОРИЈАЛНОГ ОГРАНИЧЕЊА ОБАВЕШТАВАЊА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C6EF0010-7064-484D-95E2-2AAD1D5B8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6331" y="2002055"/>
            <a:ext cx="4110605" cy="3934175"/>
          </a:xfrm>
          <a:prstGeom prst="rect">
            <a:avLst/>
          </a:prstGeom>
        </p:spPr>
      </p:pic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46839890-3C43-4D69-B013-1BDA74F34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9049" y="2204594"/>
            <a:ext cx="2702564" cy="2702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B9738E-5BC1-42B7-959F-EF9C5600D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239" y="2492868"/>
            <a:ext cx="1474111" cy="187226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982855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CF249E-2786-4827-9611-C01BBEDBF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78" y="-182880"/>
            <a:ext cx="9523640" cy="7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48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54043" cy="112077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800" dirty="0">
                <a:solidFill>
                  <a:schemeClr val="bg1"/>
                </a:solidFill>
                <a:latin typeface="+mn-lt"/>
              </a:rPr>
            </a:br>
            <a:br>
              <a:rPr lang="ru-RU" sz="2800" dirty="0">
                <a:solidFill>
                  <a:schemeClr val="bg1"/>
                </a:solidFill>
                <a:latin typeface="+mn-lt"/>
              </a:rPr>
            </a:br>
            <a:br>
              <a:rPr lang="ru-RU" sz="2800" dirty="0">
                <a:solidFill>
                  <a:schemeClr val="bg1"/>
                </a:solidFill>
                <a:latin typeface="+mn-lt"/>
              </a:rPr>
            </a:br>
            <a:r>
              <a:rPr lang="ru-RU" sz="2800" dirty="0">
                <a:solidFill>
                  <a:schemeClr val="bg1"/>
                </a:solidFill>
                <a:latin typeface="+mn-lt"/>
              </a:rPr>
              <a:t>УНАПРЕЂЕН СИСТЕМ ХИТНОГ ОБАВЕШТАВАЊА ЈАВНОСТИ О НЕСТАНКУ МАЛОЛЕТНОГ ЛИЦА</a:t>
            </a:r>
            <a:br>
              <a:rPr lang="ru-RU" sz="2700" dirty="0">
                <a:solidFill>
                  <a:schemeClr val="bg1"/>
                </a:solidFill>
                <a:latin typeface="+mn-lt"/>
              </a:rPr>
            </a:br>
            <a:br>
              <a:rPr lang="ru-RU" sz="2800" dirty="0">
                <a:solidFill>
                  <a:schemeClr val="bg1"/>
                </a:solidFill>
                <a:latin typeface="+mn-lt"/>
              </a:rPr>
            </a:br>
            <a:br>
              <a:rPr lang="ru-RU" sz="2800" dirty="0">
                <a:solidFill>
                  <a:schemeClr val="bg1"/>
                </a:solidFill>
                <a:latin typeface="+mn-lt"/>
              </a:rPr>
            </a:br>
            <a:endParaRPr lang="sr-Cyrl-RS" sz="2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E6958226-BFA1-4EBE-AB18-0969CC5CD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2843" y="1372572"/>
            <a:ext cx="2702564" cy="2702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0CFAF1-C2EC-41BA-B2F4-BEE616BCB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125" y="1780905"/>
            <a:ext cx="1474111" cy="187226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softEdge rad="889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F64F53-15A5-4DFC-B9D8-2B4CE833A7A4}"/>
              </a:ext>
            </a:extLst>
          </p:cNvPr>
          <p:cNvSpPr txBox="1"/>
          <p:nvPr/>
        </p:nvSpPr>
        <p:spPr>
          <a:xfrm>
            <a:off x="554510" y="4091988"/>
            <a:ext cx="7854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Током 2024. урађено је унапређење система модернизацијом платформе, а у плану за 2025. годину је проширење функционалности и на слање обавештења путем </a:t>
            </a:r>
            <a:r>
              <a:rPr lang="en-US" dirty="0">
                <a:solidFill>
                  <a:schemeClr val="bg1"/>
                </a:solidFill>
              </a:rPr>
              <a:t>CBS </a:t>
            </a:r>
            <a:r>
              <a:rPr lang="sr-Cyrl-RS" dirty="0">
                <a:solidFill>
                  <a:schemeClr val="bg1"/>
                </a:solidFill>
              </a:rPr>
              <a:t>порука.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22CD01-C9E3-4D28-B16E-56C30CFF2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5407" y="1924720"/>
            <a:ext cx="3373186" cy="15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42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52" y="-35657"/>
            <a:ext cx="7886700" cy="1325563"/>
          </a:xfrm>
        </p:spPr>
        <p:txBody>
          <a:bodyPr>
            <a:normAutofit/>
          </a:bodyPr>
          <a:lstStyle/>
          <a:p>
            <a:pPr algn="ctr"/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0671E-276C-45C1-8810-067743A46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0003F-C78D-4FE7-8315-C3D2049C4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729" y="-35657"/>
            <a:ext cx="10317457" cy="7198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ADF599-C1C7-428F-A7DF-F2A762EE126C}"/>
              </a:ext>
            </a:extLst>
          </p:cNvPr>
          <p:cNvSpPr txBox="1"/>
          <p:nvPr/>
        </p:nvSpPr>
        <p:spPr>
          <a:xfrm>
            <a:off x="478880" y="5992297"/>
            <a:ext cx="229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2020. година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C3CBC1-E342-4A4A-85A0-BF8560416F2B}"/>
              </a:ext>
            </a:extLst>
          </p:cNvPr>
          <p:cNvSpPr txBox="1"/>
          <p:nvPr/>
        </p:nvSpPr>
        <p:spPr>
          <a:xfrm>
            <a:off x="3135142" y="5974628"/>
            <a:ext cx="287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2024. година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CDCBC-6FCC-4052-BB42-E45044AB1C34}"/>
              </a:ext>
            </a:extLst>
          </p:cNvPr>
          <p:cNvSpPr txBox="1"/>
          <p:nvPr/>
        </p:nvSpPr>
        <p:spPr>
          <a:xfrm>
            <a:off x="6150490" y="5973754"/>
            <a:ext cx="287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пројекција за 2026. годину</a:t>
            </a:r>
          </a:p>
        </p:txBody>
      </p:sp>
    </p:spTree>
    <p:extLst>
      <p:ext uri="{BB962C8B-B14F-4D97-AF65-F5344CB8AC3E}">
        <p14:creationId xmlns:p14="http://schemas.microsoft.com/office/powerpoint/2010/main" val="2204634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629" y="407092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ОБЛАСТ ЈАВНОГ ИНФОРМИСАЊА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642C4E-471B-43D7-AA97-AAA314D78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184" y="1586995"/>
            <a:ext cx="5296515" cy="35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12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n-lt"/>
              </a:rPr>
              <a:t>ПОВЕЗАНЕ ШКОЛЕ</a:t>
            </a:r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7764B23-150D-4D61-974D-2DB1705A89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7291114"/>
              </p:ext>
            </p:extLst>
          </p:nvPr>
        </p:nvGraphicFramePr>
        <p:xfrm>
          <a:off x="628650" y="1260910"/>
          <a:ext cx="7886700" cy="4916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9395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n-lt"/>
              </a:rPr>
              <a:t>НАЦИОНАЛНИ КОНТАКТ ЦЕНТАР ЗА БЕЗБЕДНОСТ ДЕЦЕ НА ИНТЕРНЕТУ</a:t>
            </a:r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0671E-276C-45C1-8810-067743A46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31187"/>
            <a:ext cx="7886700" cy="4351338"/>
          </a:xfrm>
        </p:spPr>
        <p:txBody>
          <a:bodyPr>
            <a:normAutofit/>
          </a:bodyPr>
          <a:lstStyle/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dirty="0">
                <a:solidFill>
                  <a:prstClr val="white"/>
                </a:solidFill>
                <a:latin typeface="Calibri" panose="020F0502020204030204"/>
              </a:rPr>
              <a:t>Национални контакт центар за безбедност деце на интернету је током 2024. године, у склопу редовних активности, регистровао укупно 5.474 комуникација од чега је било 3.776 телефонских позива, 1.561 имејлова и 137 путем друштвених мрежа. 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dirty="0">
                <a:solidFill>
                  <a:prstClr val="white"/>
                </a:solidFill>
                <a:latin typeface="Calibri" panose="020F0502020204030204"/>
              </a:rPr>
              <a:t>Креирано је 986 предмета од којих je 936 било саветодавне природе, а 50 предмета упућено је надлежним институцијама на даље поступање (2 премета Тужилаштву за високотехнолошки криминал и 48 предмета Министарству унутрашњих послова).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dirty="0">
                <a:solidFill>
                  <a:prstClr val="white"/>
                </a:solidFill>
                <a:latin typeface="Calibri" panose="020F0502020204030204"/>
              </a:rPr>
              <a:t>Реализованo je 137 образовних програма којима је присуствовало 7.002 деце, 2.002 родитеља, 328 наставника и 133 библиотекара. Од укупног броја реализованих програма, у спортским камповима је одржано 41 којима је присуствовало 2.049 младих спортиста и 142 тренера.</a:t>
            </a: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71069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/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D7871D3-FA9B-4856-B2B7-7BC3E948A7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5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01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03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sr-Cyrl-RS" sz="2400" dirty="0">
                <a:solidFill>
                  <a:schemeClr val="bg1"/>
                </a:solidFill>
                <a:latin typeface="+mn-lt"/>
              </a:rPr>
              <a:t>НАЦИОНАЛНИ КОНТАКТ ЦЕНТАР</a:t>
            </a:r>
            <a:br>
              <a:rPr lang="sr-Cyrl-RS" sz="2400" dirty="0">
                <a:solidFill>
                  <a:schemeClr val="bg1"/>
                </a:solidFill>
                <a:latin typeface="+mn-lt"/>
              </a:rPr>
            </a:br>
            <a:r>
              <a:rPr lang="sr-Cyrl-RS" sz="2400" dirty="0">
                <a:solidFill>
                  <a:schemeClr val="bg1"/>
                </a:solidFill>
                <a:latin typeface="+mn-lt"/>
              </a:rPr>
              <a:t> ВАН ГРАНИЦА СРБИЈЕ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0671E-276C-45C1-8810-067743A46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012" y="1014920"/>
            <a:ext cx="7886700" cy="4351338"/>
          </a:xfrm>
        </p:spPr>
        <p:txBody>
          <a:bodyPr>
            <a:normAutofit/>
          </a:bodyPr>
          <a:lstStyle/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dirty="0">
                <a:solidFill>
                  <a:schemeClr val="bg1"/>
                </a:solidFill>
                <a:latin typeface="Calibri" panose="020F0502020204030204"/>
              </a:rPr>
              <a:t>По први пут од свог оснивања Национални контакт центар реализовао је образовне програме и изван територије Републике Србије. У питању су програми реализовани у Босни и Херцеговини (Република Српска) и Црној Гори.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dirty="0">
                <a:solidFill>
                  <a:schemeClr val="bg1"/>
                </a:solidFill>
                <a:latin typeface="Calibri" panose="020F0502020204030204"/>
              </a:rPr>
              <a:t>Током 2025. године планирано је проширење међународних активности Националног контакт центра на подручја Хрватске, Словеније, Северне Македоније и других држава.</a:t>
            </a: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ECCE0-4C3D-4B63-AB7F-ABAF7D4C6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4" y="3014651"/>
            <a:ext cx="4131210" cy="3098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7AD9C-0F18-42CC-95F8-3DCED1C59E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214" y="3014651"/>
            <a:ext cx="4452420" cy="309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51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6899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n-lt"/>
              </a:rPr>
              <a:t>Дигитализација туристичке понуде Републике Србије</a:t>
            </a:r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201A80-780C-4DDA-8275-7B49E0324FAB}"/>
              </a:ext>
            </a:extLst>
          </p:cNvPr>
          <p:cNvSpPr txBox="1"/>
          <p:nvPr/>
        </p:nvSpPr>
        <p:spPr>
          <a:xfrm>
            <a:off x="237743" y="1112981"/>
            <a:ext cx="8607873" cy="102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1. </a:t>
            </a:r>
            <a:r>
              <a:rPr lang="ru-RU" sz="1800" b="1" dirty="0">
                <a:solidFill>
                  <a:prstClr val="white"/>
                </a:solidFill>
                <a:latin typeface="Calibri" panose="020F0502020204030204"/>
              </a:rPr>
              <a:t>Успостављање националне дигиталне информативне платформе</a:t>
            </a: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  Промоција платформе и пуштање у рад 12.2.2025. године.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800" b="1" dirty="0">
                <a:solidFill>
                  <a:prstClr val="white"/>
                </a:solidFill>
                <a:latin typeface="Calibri" panose="020F0502020204030204"/>
              </a:rPr>
              <a:t>2. Развој и успостављање националног система за  резервацију смештаја</a:t>
            </a: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ru-RU" sz="1800" b="1" dirty="0">
                <a:solidFill>
                  <a:prstClr val="white"/>
                </a:solidFill>
                <a:latin typeface="Calibri" panose="020F0502020204030204"/>
              </a:rPr>
              <a:t>у земљи</a:t>
            </a: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BFC44-37CE-4574-85B9-10DFACFA3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04" y="2310063"/>
            <a:ext cx="7683686" cy="374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9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1504584"/>
              </p:ext>
            </p:extLst>
          </p:nvPr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751B8D1-3C8E-4088-B75C-AD0A6A77D187}"/>
              </a:ext>
            </a:extLst>
          </p:cNvPr>
          <p:cNvSpPr txBox="1"/>
          <p:nvPr/>
        </p:nvSpPr>
        <p:spPr>
          <a:xfrm>
            <a:off x="169164" y="932002"/>
            <a:ext cx="88056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endParaRPr lang="ru-RU" dirty="0">
              <a:solidFill>
                <a:schemeClr val="bg1"/>
              </a:solidFill>
            </a:endParaRPr>
          </a:p>
          <a:p>
            <a:pPr marL="342900" indent="-342900" algn="just">
              <a:buAutoNum type="arabicPeriod"/>
            </a:pPr>
            <a:endParaRPr lang="ru-RU" dirty="0">
              <a:solidFill>
                <a:schemeClr val="bg1"/>
              </a:solidFill>
            </a:endParaRP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ЗАКОН О ЕЛЕКТРОНСКИМ КОМУНИКАЦИЈАМА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Предвиђено је доношење 49 подзаконских акта,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36 подзаконских аката објављено у Службеном гласнику Републике Србије,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13 аката чије се ступање на снагу очекује до краја марта 2025. године;</a:t>
            </a:r>
          </a:p>
          <a:p>
            <a:pPr marL="285750" indent="-285750" algn="just">
              <a:buFontTx/>
              <a:buChar char="-"/>
            </a:pPr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2. </a:t>
            </a:r>
            <a:r>
              <a:rPr lang="sr-Cyrl-RS" dirty="0">
                <a:solidFill>
                  <a:prstClr val="white"/>
                </a:solidFill>
                <a:latin typeface="Calibri" panose="020F0502020204030204"/>
              </a:rPr>
              <a:t>ПРЕДЛОГ ЗАКОНА О ПОШТАНСКИМ УСЛУГАМА</a:t>
            </a:r>
          </a:p>
          <a:p>
            <a:pPr algn="just"/>
            <a:r>
              <a:rPr lang="sr-Cyrl-RS" sz="1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sr-Cyrl-RS" dirty="0">
                <a:solidFill>
                  <a:prstClr val="white"/>
                </a:solidFill>
                <a:latin typeface="Calibri" panose="020F0502020204030204"/>
              </a:rPr>
              <a:t>- </a:t>
            </a:r>
            <a:r>
              <a:rPr lang="sr-Cyrl-RS" sz="1800" dirty="0">
                <a:solidFill>
                  <a:prstClr val="white"/>
                </a:solidFill>
                <a:latin typeface="Calibri" panose="020F0502020204030204"/>
              </a:rPr>
              <a:t>усвојен на седници Владе 26.12.2024. године, након чега ће бити упућен у скупштинску процедуру</a:t>
            </a:r>
          </a:p>
          <a:p>
            <a:pPr algn="just"/>
            <a:endParaRPr lang="sr-Cyrl-RS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r>
              <a:rPr lang="sr-Cyrl-RS" dirty="0">
                <a:solidFill>
                  <a:prstClr val="white"/>
                </a:solidFill>
                <a:latin typeface="Calibri" panose="020F0502020204030204"/>
              </a:rPr>
              <a:t>3. </a:t>
            </a:r>
            <a:r>
              <a:rPr lang="sr-Cyrl-RS" sz="1800" dirty="0">
                <a:solidFill>
                  <a:schemeClr val="bg1"/>
                </a:solidFill>
                <a:latin typeface="+mn-lt"/>
              </a:rPr>
              <a:t>ЗАКОН О ИНФОРМАЦИОНОЈ БЕЗБЕДНОСТИ </a:t>
            </a:r>
          </a:p>
          <a:p>
            <a:pPr marL="285750" indent="-285750" algn="just">
              <a:buFontTx/>
              <a:buChar char="-"/>
            </a:pP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Покренута је процедура за усвајање овог закона, а очекује се да ће Народна скупштина о његовом усвајању одлучивати током пролећног заседања; </a:t>
            </a:r>
          </a:p>
          <a:p>
            <a:pPr algn="just"/>
            <a:endParaRPr lang="ru-RU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endParaRPr lang="sr-Cyrl-RS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ctr"/>
            <a:endParaRPr lang="sr-Cyrl-RS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Tx/>
              <a:buChar char="-"/>
            </a:pPr>
            <a:endParaRPr lang="sr-Cyrl-R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433D2-408C-4B93-887C-0237F3486122}"/>
              </a:ext>
            </a:extLst>
          </p:cNvPr>
          <p:cNvSpPr txBox="1"/>
          <p:nvPr/>
        </p:nvSpPr>
        <p:spPr>
          <a:xfrm>
            <a:off x="522771" y="284356"/>
            <a:ext cx="8559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solidFill>
                  <a:schemeClr val="bg1"/>
                </a:solidFill>
              </a:rPr>
              <a:t>ЗАКОНОДАВНА ДЕЛАТНОСТ </a:t>
            </a:r>
          </a:p>
        </p:txBody>
      </p:sp>
    </p:spTree>
    <p:extLst>
      <p:ext uri="{BB962C8B-B14F-4D97-AF65-F5344CB8AC3E}">
        <p14:creationId xmlns:p14="http://schemas.microsoft.com/office/powerpoint/2010/main" val="3023555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51B8D1-3C8E-4088-B75C-AD0A6A77D187}"/>
              </a:ext>
            </a:extLst>
          </p:cNvPr>
          <p:cNvSpPr txBox="1"/>
          <p:nvPr/>
        </p:nvSpPr>
        <p:spPr>
          <a:xfrm>
            <a:off x="169164" y="1365139"/>
            <a:ext cx="88056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prstClr val="white"/>
                </a:solidFill>
                <a:latin typeface="Calibri" panose="020F0502020204030204"/>
              </a:rPr>
              <a:t>4.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+mn-lt"/>
              </a:rPr>
              <a:t>ЗАКОН О ЕЛЕКТРОНСКОМ ДОКУМЕНТУ, ЕЛЕКТРОНСКОЈ ИДЕНТИФИКАЦИЈИ И УСЛУГАМА ОД ПОВЕРЕЊА У ЕЛЕКТРОНСКОМ ПОСЛОВАЊУ</a:t>
            </a:r>
            <a:endParaRPr lang="ru-RU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- </a:t>
            </a: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Посебна новина је успостављање правног основа за увођење Дигиталног новчаника Републике Србије који ће грађанима омогућити знатно једноставнију електронску идентификацију и потврду идентитета електронским путем;</a:t>
            </a:r>
            <a:endParaRPr lang="en-US" sz="1800" dirty="0">
              <a:solidFill>
                <a:prstClr val="white"/>
              </a:solidFill>
              <a:latin typeface="Calibri" panose="020F0502020204030204"/>
            </a:endParaRPr>
          </a:p>
          <a:p>
            <a:pPr marL="285750" indent="-285750" algn="just">
              <a:buFontTx/>
              <a:buChar char="-"/>
            </a:pPr>
            <a:endParaRPr lang="ru-RU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r>
              <a:rPr lang="ru-RU" dirty="0">
                <a:solidFill>
                  <a:prstClr val="white"/>
                </a:solidFill>
                <a:latin typeface="Calibri" panose="020F0502020204030204"/>
              </a:rPr>
              <a:t>5.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sr-Cyrl-RS" sz="1800" dirty="0">
                <a:solidFill>
                  <a:schemeClr val="bg1"/>
                </a:solidFill>
              </a:rPr>
              <a:t>КВАЛИФИКОВАНЕ УСЛУГЕ ОД ПОВЕРЕЊА</a:t>
            </a:r>
          </a:p>
          <a:p>
            <a:pPr algn="just"/>
            <a:r>
              <a:rPr lang="en-US" sz="1800" dirty="0">
                <a:solidFill>
                  <a:prstClr val="white"/>
                </a:solidFill>
                <a:latin typeface="Calibri" panose="020F0502020204030204"/>
              </a:rPr>
              <a:t>- </a:t>
            </a: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Постигли смо стратешки циљ са свим квалификованим поверљивим услугама у складу са EIDAS регулативом које пружа најмање један, а у многим случајевима и неколико регистрованих квалификованих пружалаца поверљивих услуга;</a:t>
            </a:r>
            <a:endParaRPr lang="sr-Cyrl-RS" sz="1800" dirty="0">
              <a:solidFill>
                <a:schemeClr val="bg1"/>
              </a:solidFill>
            </a:endParaRPr>
          </a:p>
          <a:p>
            <a:pPr algn="just"/>
            <a:endParaRPr lang="ru-RU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endParaRPr lang="sr-Cyrl-RS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ctr"/>
            <a:endParaRPr lang="sr-Cyrl-RS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Tx/>
              <a:buChar char="-"/>
            </a:pPr>
            <a:endParaRPr lang="sr-Cyrl-R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433D2-408C-4B93-887C-0237F3486122}"/>
              </a:ext>
            </a:extLst>
          </p:cNvPr>
          <p:cNvSpPr txBox="1"/>
          <p:nvPr/>
        </p:nvSpPr>
        <p:spPr>
          <a:xfrm>
            <a:off x="522771" y="284356"/>
            <a:ext cx="8559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solidFill>
                  <a:schemeClr val="bg1"/>
                </a:solidFill>
              </a:rPr>
              <a:t>ЗАКОНОДАВНА ДЕЛАТНОСТ </a:t>
            </a:r>
          </a:p>
        </p:txBody>
      </p:sp>
    </p:spTree>
    <p:extLst>
      <p:ext uri="{BB962C8B-B14F-4D97-AF65-F5344CB8AC3E}">
        <p14:creationId xmlns:p14="http://schemas.microsoft.com/office/powerpoint/2010/main" val="3337641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/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751B8D1-3C8E-4088-B75C-AD0A6A77D187}"/>
              </a:ext>
            </a:extLst>
          </p:cNvPr>
          <p:cNvSpPr txBox="1"/>
          <p:nvPr/>
        </p:nvSpPr>
        <p:spPr>
          <a:xfrm>
            <a:off x="138107" y="1374764"/>
            <a:ext cx="880567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1) Стратегија развоја система електронских комуникација за период 2024-2027, са акционим планом за спровођење</a:t>
            </a:r>
            <a:r>
              <a:rPr lang="sr-Cyrl-RS" dirty="0">
                <a:solidFill>
                  <a:schemeClr val="bg1"/>
                </a:solidFill>
              </a:rPr>
              <a:t>;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2) Уредба о утврђивању програма развоја широкопојасне комуникационе инфраструктуре у руралним и неразвијеним подручјима Републике Србије за период 2024-2026. године</a:t>
            </a:r>
            <a:r>
              <a:rPr lang="sr-Cyrl-RS" dirty="0">
                <a:solidFill>
                  <a:schemeClr val="bg1"/>
                </a:solidFill>
              </a:rPr>
              <a:t>;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sr-Cyrl-RS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3) У завршној фази је доношење Правилника о минималним условима за издавање појединачних дозвола за коришћење радиофреквенцијског спектра за мобилне комуникационе мреже пете генерације (5G) након чега РАТЕЛ спроводи аукцију;</a:t>
            </a:r>
            <a:endParaRPr lang="sr-Latn-RS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4) Акциони план за реализацију Стратегије развоја информационог друштва и информационе безбедности у Републици Србији за период од 2024. до 2026. године; </a:t>
            </a:r>
            <a:endParaRPr lang="sr-Latn-RS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5) Реализација акционог плана за спровођење Стратегије развоја дигиталних вештина у Републици Србији за период од 2020. до 2024. године, у периоду од 2023. до 2024. године;</a:t>
            </a:r>
            <a:endParaRPr lang="sr-Cyrl-RS" dirty="0">
              <a:solidFill>
                <a:schemeClr val="bg1"/>
              </a:solidFill>
            </a:endParaRPr>
          </a:p>
          <a:p>
            <a:pPr algn="just"/>
            <a:r>
              <a:rPr lang="sr-Cyrl-RS" dirty="0">
                <a:solidFill>
                  <a:schemeClr val="bg1"/>
                </a:solidFill>
                <a:latin typeface="Calibri" panose="020F0502020204030204"/>
              </a:rPr>
              <a:t>6) </a:t>
            </a:r>
            <a:r>
              <a:rPr lang="ru-RU" dirty="0">
                <a:solidFill>
                  <a:schemeClr val="bg1"/>
                </a:solidFill>
              </a:rPr>
              <a:t>Уредба о ближем уређењу услова које морају да испуне шеме електронске идентификације за одређене нивое поузданости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sr-Cyrl-RS" dirty="0">
                <a:solidFill>
                  <a:schemeClr val="bg1"/>
                </a:solidFill>
              </a:rPr>
              <a:t>којом је </a:t>
            </a:r>
            <a:r>
              <a:rPr lang="ru-RU" dirty="0">
                <a:solidFill>
                  <a:schemeClr val="bg1"/>
                </a:solidFill>
              </a:rPr>
              <a:t>омогућена видео идентификација као метода за верификацију идентитета електронским путем;</a:t>
            </a:r>
            <a:endParaRPr lang="sr-Latn-RS" dirty="0">
              <a:solidFill>
                <a:schemeClr val="bg1"/>
              </a:solidFill>
            </a:endParaRPr>
          </a:p>
          <a:p>
            <a:pPr algn="just"/>
            <a:endParaRPr lang="sr-Cyrl-RS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ctr"/>
            <a:endParaRPr lang="sr-Cyrl-RS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Tx/>
              <a:buChar char="-"/>
            </a:pPr>
            <a:endParaRPr lang="sr-Cyrl-R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433D2-408C-4B93-887C-0237F3486122}"/>
              </a:ext>
            </a:extLst>
          </p:cNvPr>
          <p:cNvSpPr txBox="1"/>
          <p:nvPr/>
        </p:nvSpPr>
        <p:spPr>
          <a:xfrm>
            <a:off x="0" y="284356"/>
            <a:ext cx="9081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solidFill>
                  <a:schemeClr val="bg1"/>
                </a:solidFill>
              </a:rPr>
              <a:t>ПОДЗАКОНСКИ АКТИ </a:t>
            </a:r>
          </a:p>
        </p:txBody>
      </p:sp>
    </p:spTree>
    <p:extLst>
      <p:ext uri="{BB962C8B-B14F-4D97-AF65-F5344CB8AC3E}">
        <p14:creationId xmlns:p14="http://schemas.microsoft.com/office/powerpoint/2010/main" val="2370496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/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F71683B-A225-45FF-B6CD-8502A25C95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628"/>
            <a:ext cx="9144000" cy="737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15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/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576187C-C9F0-4548-85EA-C4D5122C03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377"/>
            <a:ext cx="9144000" cy="69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89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083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133BEF-A99A-4C29-B7C5-FA7A329EB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86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/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8D001C3-CA79-4869-923F-E81527070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4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24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88" y="-139767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sr-Cyrl-RS" sz="24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ДОБРОТВОРНИ РАД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AC7215-E651-4315-895F-D229F8D2E967}"/>
              </a:ext>
            </a:extLst>
          </p:cNvPr>
          <p:cNvSpPr txBox="1"/>
          <p:nvPr/>
        </p:nvSpPr>
        <p:spPr>
          <a:xfrm>
            <a:off x="279133" y="1089543"/>
            <a:ext cx="8614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000" dirty="0">
                <a:solidFill>
                  <a:schemeClr val="bg1"/>
                </a:solidFill>
              </a:rPr>
              <a:t>У ТОКУ 2024. ГОДИНЕ ПОДРЖАЛИ СМО РАД БРОЈНИХ КУЛТУРНИХ И ОБРАЗОВНИХ ИНСТИТУЦИЈА ПОПУТ ОСНОВНИХ И СРЕДЊИХ ШКОЛА, ИНСТИТУТА ЗА СРПСКИ ЈЕЗИК, МАТИЦЕ СРПСКЕ, МУЗЕЈА ЖРТАВА ГЕНОЦИДА.</a:t>
            </a:r>
            <a:endParaRPr lang="sr-Latn-RS" sz="2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2E2F8C-23AF-428B-AD6E-72141EF3D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" y="2276686"/>
            <a:ext cx="4581764" cy="32578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029B43-412F-4A08-B5DF-37C1D1F94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51" y="2276686"/>
            <a:ext cx="4161116" cy="325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87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252" y="1119361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ХВАЛА ВАМ НА ПОДРШЦИ И САРАДЊИ ТОКОМ ЧИТАВЕ ГОДИНЕ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E3B26F-6CFA-4F65-9298-EDB81BC70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85" y="2037298"/>
            <a:ext cx="4687504" cy="468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69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083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ИМПЛЕМЕНТАЦИЈА ПРОПИСА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240" y="1474353"/>
            <a:ext cx="5275281" cy="3641608"/>
          </a:xfrm>
        </p:spPr>
        <p:txBody>
          <a:bodyPr>
            <a:normAutofit/>
          </a:bodyPr>
          <a:lstStyle/>
          <a:p>
            <a:pPr algn="just"/>
            <a:r>
              <a:rPr lang="sr-Cyrl-RS" dirty="0">
                <a:solidFill>
                  <a:schemeClr val="bg1"/>
                </a:solidFill>
              </a:rPr>
              <a:t>Први пут од успостављања законске обавезе (2015) сви органи власти на сва три нивоа (национални, покрајински и локални) спровели су јавне конкурсе за суфинансирање производње медијских садржаја и едукацију новинара.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4B793-750C-47C3-88BA-FCB483937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53" y="1474353"/>
            <a:ext cx="3271687" cy="408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08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083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ИНОВИРАЊЕ 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СВА ТРИ МЕДИЈСКА ЗАКОНА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D4EC274-ED9E-4665-9E11-42CA5A4C65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1249968"/>
              </p:ext>
            </p:extLst>
          </p:nvPr>
        </p:nvGraphicFramePr>
        <p:xfrm>
          <a:off x="470362" y="1411654"/>
          <a:ext cx="8230875" cy="3949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7308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BBC954-9718-488F-9AC6-64F036C767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76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629" y="407092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ОБЛАСТ ТЕЛЕКОМУНИКАЦИЈА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DAE590-2A5F-43D2-8F29-84394FAD4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57" y="1167063"/>
            <a:ext cx="6602931" cy="422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77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165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0A1E22-7C97-4F99-ADB9-8FE350295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28" y="0"/>
            <a:ext cx="9731141" cy="6977652"/>
          </a:xfrm>
        </p:spPr>
      </p:pic>
    </p:spTree>
    <p:extLst>
      <p:ext uri="{BB962C8B-B14F-4D97-AF65-F5344CB8AC3E}">
        <p14:creationId xmlns:p14="http://schemas.microsoft.com/office/powerpoint/2010/main" val="373921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1652"/>
          </a:xfrm>
        </p:spPr>
        <p:txBody>
          <a:bodyPr>
            <a:normAutofit/>
          </a:bodyPr>
          <a:lstStyle/>
          <a:p>
            <a:pPr algn="ctr"/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3B165-A4B7-4B06-A08B-48A792593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0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1036</TotalTime>
  <Words>1059</Words>
  <Application>Microsoft Office PowerPoint</Application>
  <PresentationFormat>On-screen Show (4:3)</PresentationFormat>
  <Paragraphs>91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Office Theme</vt:lpstr>
      <vt:lpstr>НАША 2024. ГОДИНА  </vt:lpstr>
      <vt:lpstr>ОБЛАСТ ЈАВНОГ ИНФОРМИСАЊА </vt:lpstr>
      <vt:lpstr> </vt:lpstr>
      <vt:lpstr>ИМПЛЕМЕНТАЦИЈА ПРОПИСА </vt:lpstr>
      <vt:lpstr>ИНОВИРАЊЕ  СВА ТРИ МЕДИЈСКА ЗАКОНА </vt:lpstr>
      <vt:lpstr>PowerPoint Presentation</vt:lpstr>
      <vt:lpstr>ОБЛАСТ ТЕЛЕКОМУНИКАЦИЈА </vt:lpstr>
      <vt:lpstr> </vt:lpstr>
      <vt:lpstr>PowerPoint Presentation</vt:lpstr>
      <vt:lpstr>PowerPoint Presentation</vt:lpstr>
      <vt:lpstr>PowerPoint Presentation</vt:lpstr>
      <vt:lpstr>PowerPoint Presentation</vt:lpstr>
      <vt:lpstr>ПОДРШКА МАЛИМ И СРЕДЊИМ ПРЕДУЗЕЋИМА</vt:lpstr>
      <vt:lpstr>PowerPoint Presentation</vt:lpstr>
      <vt:lpstr>ИТ ДИПЛОМАТИЈА </vt:lpstr>
      <vt:lpstr>УСПОСТАВЉЕН СИСТЕМ ЗА ХИТНО ОБАВЕШТАВАЊЕ ЈАВНОСТИ ЗА СЛУЧАЈ НЕПОГОДА, НЕСРЕЋА И ДРУГИХ ВАНРЕДНИХ СИТУАЦИЈА СА МОГУЋНОШЋУ ТЕРИТОРИЈАЛНОГ ОГРАНИЧЕЊА ОБАВЕШТАВАЊА</vt:lpstr>
      <vt:lpstr>PowerPoint Presentation</vt:lpstr>
      <vt:lpstr>   УНАПРЕЂЕН СИСТЕМ ХИТНОГ ОБАВЕШТАВАЊА ЈАВНОСТИ О НЕСТАНКУ МАЛОЛЕТНОГ ЛИЦА   </vt:lpstr>
      <vt:lpstr>PowerPoint Presentation</vt:lpstr>
      <vt:lpstr>ПОВЕЗАНЕ ШКОЛЕ</vt:lpstr>
      <vt:lpstr>НАЦИОНАЛНИ КОНТАКТ ЦЕНТАР ЗА БЕЗБЕДНОСТ ДЕЦЕ НА ИНТЕРНЕТУ</vt:lpstr>
      <vt:lpstr>PowerPoint Presentation</vt:lpstr>
      <vt:lpstr>НАЦИОНАЛНИ КОНТАКТ ЦЕНТАР  ВАН ГРАНИЦА СРБИЈЕ</vt:lpstr>
      <vt:lpstr>Дигитализација туристичке понуде Републике Србије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ДОБРОТВОРНИ РАД</vt:lpstr>
      <vt:lpstr>ХВАЛА ВАМ НА ПОДРШЦИ И САРАДЊИ ТОКОМ ЧИТАВЕ ГОДИНЕ </vt:lpstr>
    </vt:vector>
  </TitlesOfParts>
  <Company>Kancelarija za IT i e-upravu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Назив презентације</dc:title>
  <dc:creator>Милан Јосимов, МИТ</dc:creator>
  <cp:lastModifiedBy>Vuk Šćekić</cp:lastModifiedBy>
  <cp:revision>94</cp:revision>
  <dcterms:created xsi:type="dcterms:W3CDTF">2023-03-30T07:03:35Z</dcterms:created>
  <dcterms:modified xsi:type="dcterms:W3CDTF">2024-12-30T12:21:11Z</dcterms:modified>
</cp:coreProperties>
</file>